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  <p:sldMasterId id="2147483686" r:id="rId3"/>
    <p:sldMasterId id="2147483687" r:id="rId4"/>
  </p:sldMasterIdLst>
  <p:notesMasterIdLst>
    <p:notesMasterId r:id="rId32"/>
  </p:notesMasterIdLst>
  <p:sldIdLst>
    <p:sldId id="256" r:id="rId5"/>
    <p:sldId id="257" r:id="rId6"/>
    <p:sldId id="258" r:id="rId7"/>
    <p:sldId id="259" r:id="rId8"/>
    <p:sldId id="260" r:id="rId9"/>
    <p:sldId id="261" r:id="rId10"/>
    <p:sldId id="282" r:id="rId11"/>
    <p:sldId id="265" r:id="rId12"/>
    <p:sldId id="264" r:id="rId13"/>
    <p:sldId id="267" r:id="rId14"/>
    <p:sldId id="268" r:id="rId15"/>
    <p:sldId id="269" r:id="rId16"/>
    <p:sldId id="266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86" r:id="rId25"/>
    <p:sldId id="279" r:id="rId26"/>
    <p:sldId id="287" r:id="rId27"/>
    <p:sldId id="285" r:id="rId28"/>
    <p:sldId id="289" r:id="rId29"/>
    <p:sldId id="288" r:id="rId30"/>
    <p:sldId id="280" r:id="rId31"/>
  </p:sldIdLst>
  <p:sldSz cx="9144000" cy="5143500" type="screen16x9"/>
  <p:notesSz cx="6858000" cy="9144000"/>
  <p:embeddedFontLst>
    <p:embeddedFont>
      <p:font typeface="Helvetica Neue" panose="020B0604020202020204" charset="0"/>
      <p:regular r:id="rId33"/>
      <p:bold r:id="rId34"/>
      <p:italic r:id="rId35"/>
      <p:boldItalic r:id="rId36"/>
    </p:embeddedFont>
    <p:embeddedFont>
      <p:font typeface="Titillium Web" panose="020B0604020202020204" charset="0"/>
      <p:regular r:id="rId37"/>
      <p:bold r:id="rId38"/>
      <p:italic r:id="rId39"/>
      <p:boldItalic r:id="rId40"/>
    </p:embeddedFont>
    <p:embeddedFont>
      <p:font typeface="Verdana" panose="020B0604030504040204" pitchFamily="34" charset="0"/>
      <p:regular r:id="rId41"/>
      <p:bold r:id="rId42"/>
      <p:italic r:id="rId43"/>
      <p:boldItalic r:id="rId44"/>
    </p:embeddedFont>
    <p:embeddedFont>
      <p:font typeface="Comfortaa" panose="020B0604020202020204" charset="0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3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56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9546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fd9d42aa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fd9d42aa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109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594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066123a5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066123a5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080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Lasciamo solo una tra 17 e 18??</a:t>
            </a: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1411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fe653be3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4fe653be3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132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6122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4267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072252b8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5072252b8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28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072252b8c_0_484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Ho riunito in meno slide perchè se no avremmo dovuto spendere due parole su ognuna e me non valeva la pena andare troppo nei dettagli anche dei pacchetti</a:t>
            </a:r>
            <a:endParaRPr/>
          </a:p>
        </p:txBody>
      </p:sp>
      <p:sp>
        <p:nvSpPr>
          <p:cNvPr id="377" name="Google Shape;377;g5072252b8c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8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3356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7870" cy="34289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2265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975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846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072252b8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5072252b8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463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fe653be3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fe653be3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03954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fe653be3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fe653be3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356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3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3" name="Google Shape;46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4657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522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368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676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8421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6511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1451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066123a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066123a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 di parlare di data science… cosa sono i dati??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Dati strutturati vs dati non strutturati---&gt; Big Data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2215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 descr="downlo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8" name="Google Shape;58;p1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2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3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8574023" y="4569406"/>
            <a:ext cx="570230" cy="569527"/>
          </a:xfrm>
          <a:custGeom>
            <a:avLst/>
            <a:gdLst/>
            <a:ahLst/>
            <a:cxnLst/>
            <a:rect l="l" t="t" r="r" b="b"/>
            <a:pathLst>
              <a:path w="570229" h="570229" extrusionOk="0">
                <a:moveTo>
                  <a:pt x="569976" y="0"/>
                </a:moveTo>
                <a:lnTo>
                  <a:pt x="0" y="569976"/>
                </a:lnTo>
                <a:lnTo>
                  <a:pt x="569976" y="569976"/>
                </a:lnTo>
                <a:lnTo>
                  <a:pt x="569976" y="0"/>
                </a:lnTo>
                <a:close/>
              </a:path>
            </a:pathLst>
          </a:custGeom>
          <a:solidFill>
            <a:srgbClr val="8739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03" name="Google Shape;103;p20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07" name="Google Shape;107;p21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Font typeface="Helvetica Neue"/>
              <a:buNone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09" name="Google Shape;109;p2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9600" b="1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2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3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32" name="Google Shape;132;p2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2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1" name="Google Shape;141;p2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27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52" name="Google Shape;152;p3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30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3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3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4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67" name="Google Shape;167;p34" descr="downlo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4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4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 only half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35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5" name="Google Shape;175;p36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9600"/>
              <a:buFont typeface="Helvetica Neue"/>
              <a:buNone/>
            </a:pPr>
            <a:r>
              <a:rPr lang="en" sz="9600" b="1" i="0" u="none" strike="noStrike" cap="non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/>
          </a:p>
        </p:txBody>
      </p:sp>
      <p:sp>
        <p:nvSpPr>
          <p:cNvPr id="176" name="Google Shape;176;p3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6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1" name="Google Shape;181;p3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7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86" name="Google Shape;186;p38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87" name="Google Shape;187;p38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88" name="Google Shape;188;p3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195" name="Google Shape;195;p4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40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5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6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1" i="0" u="none" strike="noStrike" cap="non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9600" b="1" i="0" u="none" strike="noStrike" cap="none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7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0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8574023" y="4569406"/>
            <a:ext cx="570230" cy="569527"/>
          </a:xfrm>
          <a:custGeom>
            <a:avLst/>
            <a:gdLst/>
            <a:ahLst/>
            <a:cxnLst/>
            <a:rect l="l" t="t" r="r" b="b"/>
            <a:pathLst>
              <a:path w="570229" h="570229" extrusionOk="0">
                <a:moveTo>
                  <a:pt x="569976" y="0"/>
                </a:moveTo>
                <a:lnTo>
                  <a:pt x="0" y="569976"/>
                </a:lnTo>
                <a:lnTo>
                  <a:pt x="569976" y="569976"/>
                </a:lnTo>
                <a:lnTo>
                  <a:pt x="569976" y="0"/>
                </a:lnTo>
                <a:close/>
              </a:path>
            </a:pathLst>
          </a:custGeom>
          <a:solidFill>
            <a:srgbClr val="8739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1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" name="Google Shape;163;p33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gif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jpg"/><Relationship Id="rId1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10" Type="http://schemas.openxmlformats.org/officeDocument/2006/relationships/image" Target="../media/image3.jp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k-roz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queiroz.shinyapps.io/rshinylady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/>
          <p:nvPr/>
        </p:nvSpPr>
        <p:spPr>
          <a:xfrm>
            <a:off x="5916450" y="339000"/>
            <a:ext cx="2979300" cy="10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225" y="0"/>
            <a:ext cx="9217226" cy="51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 txBox="1">
            <a:spLocks noGrp="1"/>
          </p:cNvSpPr>
          <p:nvPr>
            <p:ph type="ctrTitle"/>
          </p:nvPr>
        </p:nvSpPr>
        <p:spPr>
          <a:xfrm>
            <a:off x="632400" y="1927475"/>
            <a:ext cx="8257500" cy="17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SCIENCE: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Cambia la tua vita con i dati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204" name="Google Shape;204;p41"/>
          <p:cNvSpPr txBox="1"/>
          <p:nvPr/>
        </p:nvSpPr>
        <p:spPr>
          <a:xfrm>
            <a:off x="193600" y="284550"/>
            <a:ext cx="2791500" cy="1159800"/>
          </a:xfrm>
          <a:prstGeom prst="rect">
            <a:avLst/>
          </a:prstGeom>
          <a:solidFill>
            <a:srgbClr val="FFFFFF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'Bari'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</p:txBody>
      </p:sp>
      <p:pic>
        <p:nvPicPr>
          <p:cNvPr id="205" name="Google Shape;205;p41"/>
          <p:cNvPicPr preferRelativeResize="0"/>
          <p:nvPr/>
        </p:nvPicPr>
        <p:blipFill rotWithShape="1">
          <a:blip r:embed="rId4">
            <a:alphaModFix/>
          </a:blip>
          <a:srcRect r="48264"/>
          <a:stretch/>
        </p:blipFill>
        <p:spPr>
          <a:xfrm>
            <a:off x="5836493" y="282699"/>
            <a:ext cx="3199280" cy="11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1"/>
          <p:cNvSpPr/>
          <p:nvPr/>
        </p:nvSpPr>
        <p:spPr>
          <a:xfrm>
            <a:off x="866550" y="4163675"/>
            <a:ext cx="267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 Marzo 2019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Bari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2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0" y="744825"/>
            <a:ext cx="9144000" cy="4398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2"/>
          <p:cNvSpPr txBox="1">
            <a:spLocks noGrp="1"/>
          </p:cNvSpPr>
          <p:nvPr>
            <p:ph type="title"/>
          </p:nvPr>
        </p:nvSpPr>
        <p:spPr>
          <a:xfrm>
            <a:off x="692025" y="193900"/>
            <a:ext cx="4814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/>
              <a:t>Ambiti di applicazione</a:t>
            </a:r>
            <a:endParaRPr/>
          </a:p>
        </p:txBody>
      </p:sp>
      <p:pic>
        <p:nvPicPr>
          <p:cNvPr id="316" name="Google Shape;316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883" y="929611"/>
            <a:ext cx="7486239" cy="402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>
            <a:spLocks noGrp="1"/>
          </p:cNvSpPr>
          <p:nvPr>
            <p:ph type="body" idx="1"/>
          </p:nvPr>
        </p:nvSpPr>
        <p:spPr>
          <a:xfrm>
            <a:off x="1236275" y="744625"/>
            <a:ext cx="62994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sexy job in the next 10 years will be statisticians.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People think I’m joking, but who would’ve guessed that computer engineers would’ve been the sexy job of the 1990s?</a:t>
            </a:r>
            <a:endParaRPr dirty="0"/>
          </a:p>
        </p:txBody>
      </p:sp>
      <p:sp>
        <p:nvSpPr>
          <p:cNvPr id="322" name="Google Shape;322;p53"/>
          <p:cNvSpPr txBox="1"/>
          <p:nvPr/>
        </p:nvSpPr>
        <p:spPr>
          <a:xfrm>
            <a:off x="5180675" y="3681000"/>
            <a:ext cx="36066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Hal Varian, chief economist at Google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4"/>
          <p:cNvPicPr preferRelativeResize="0"/>
          <p:nvPr/>
        </p:nvPicPr>
        <p:blipFill rotWithShape="1">
          <a:blip r:embed="rId3">
            <a:alphaModFix/>
          </a:blip>
          <a:srcRect l="63874" t="22693" r="1924" b="43541"/>
          <a:stretch/>
        </p:blipFill>
        <p:spPr>
          <a:xfrm>
            <a:off x="5545422" y="262270"/>
            <a:ext cx="1953791" cy="272910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4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/>
              <a:t>Il</a:t>
            </a:r>
            <a:r>
              <a:rPr lang="en"/>
              <a:t> Data Scientist</a:t>
            </a:r>
            <a:br>
              <a:rPr lang="en"/>
            </a:br>
            <a:r>
              <a:rPr lang="en" b="0"/>
              <a:t>Moderno</a:t>
            </a:r>
            <a:endParaRPr b="0"/>
          </a:p>
        </p:txBody>
      </p:sp>
      <p:pic>
        <p:nvPicPr>
          <p:cNvPr id="329" name="Google Shape;329;p54"/>
          <p:cNvPicPr preferRelativeResize="0"/>
          <p:nvPr/>
        </p:nvPicPr>
        <p:blipFill rotWithShape="1">
          <a:blip r:embed="rId3">
            <a:alphaModFix/>
          </a:blip>
          <a:srcRect l="35704" t="27212" r="35523" b="10088"/>
          <a:stretch/>
        </p:blipFill>
        <p:spPr>
          <a:xfrm>
            <a:off x="4117271" y="262270"/>
            <a:ext cx="1309920" cy="403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4"/>
          <p:cNvPicPr preferRelativeResize="0"/>
          <p:nvPr/>
        </p:nvPicPr>
        <p:blipFill rotWithShape="1">
          <a:blip r:embed="rId3">
            <a:alphaModFix/>
          </a:blip>
          <a:srcRect l="64052" t="60957" r="3193" b="10088"/>
          <a:stretch/>
        </p:blipFill>
        <p:spPr>
          <a:xfrm>
            <a:off x="7254087" y="2316519"/>
            <a:ext cx="1832620" cy="229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4"/>
          <p:cNvPicPr preferRelativeResize="0"/>
          <p:nvPr/>
        </p:nvPicPr>
        <p:blipFill rotWithShape="1">
          <a:blip r:embed="rId3">
            <a:alphaModFix/>
          </a:blip>
          <a:srcRect l="1086" t="61170" r="63843" b="13506"/>
          <a:stretch/>
        </p:blipFill>
        <p:spPr>
          <a:xfrm>
            <a:off x="1901641" y="2709881"/>
            <a:ext cx="2138561" cy="218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4"/>
          <p:cNvPicPr preferRelativeResize="0"/>
          <p:nvPr/>
        </p:nvPicPr>
        <p:blipFill rotWithShape="1">
          <a:blip r:embed="rId3">
            <a:alphaModFix/>
          </a:blip>
          <a:srcRect l="3011" t="22780" r="65140" b="46780"/>
          <a:stretch/>
        </p:blipFill>
        <p:spPr>
          <a:xfrm>
            <a:off x="50634" y="1648286"/>
            <a:ext cx="1831273" cy="2476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>
            <a:spLocks noGrp="1"/>
          </p:cNvSpPr>
          <p:nvPr>
            <p:ph type="title"/>
          </p:nvPr>
        </p:nvSpPr>
        <p:spPr>
          <a:xfrm>
            <a:off x="6688200" y="2143050"/>
            <a:ext cx="245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/>
              <a:t>Data Science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>
                <a:solidFill>
                  <a:srgbClr val="761E86"/>
                </a:solidFill>
              </a:rPr>
              <a:t>workflow</a:t>
            </a:r>
            <a:endParaRPr>
              <a:solidFill>
                <a:srgbClr val="761E86"/>
              </a:solidFill>
            </a:endParaRPr>
          </a:p>
        </p:txBody>
      </p:sp>
      <p:pic>
        <p:nvPicPr>
          <p:cNvPr id="304" name="Google Shape;3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486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750" y="3253000"/>
            <a:ext cx="569500" cy="5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4589" y="2791725"/>
            <a:ext cx="491385" cy="56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2300" y="2792838"/>
            <a:ext cx="491375" cy="56728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1"/>
          <p:cNvSpPr/>
          <p:nvPr/>
        </p:nvSpPr>
        <p:spPr>
          <a:xfrm>
            <a:off x="3259877" y="2792900"/>
            <a:ext cx="535500" cy="234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1"/>
          <p:cNvSpPr/>
          <p:nvPr/>
        </p:nvSpPr>
        <p:spPr>
          <a:xfrm>
            <a:off x="3259875" y="3038350"/>
            <a:ext cx="569400" cy="234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</a:pPr>
            <a:r>
              <a:rPr lang="en"/>
              <a:t>Un mondo di strumenti</a:t>
            </a:r>
            <a:endParaRPr/>
          </a:p>
        </p:txBody>
      </p:sp>
      <p:pic>
        <p:nvPicPr>
          <p:cNvPr id="338" name="Google Shape;33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6263" y="2249792"/>
            <a:ext cx="1837227" cy="94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637" y="3187246"/>
            <a:ext cx="1519838" cy="154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49066" y="2660106"/>
            <a:ext cx="3108750" cy="163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9332" y="1701154"/>
            <a:ext cx="976448" cy="109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74802" y="1231019"/>
            <a:ext cx="1392725" cy="92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54213" y="3915470"/>
            <a:ext cx="2432646" cy="155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44302" y="2334267"/>
            <a:ext cx="1689412" cy="75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74971" y="1528625"/>
            <a:ext cx="1716618" cy="70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568056" y="89003"/>
            <a:ext cx="1726654" cy="96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58356" y="1331498"/>
            <a:ext cx="2808984" cy="7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40729" y="3745715"/>
            <a:ext cx="2809342" cy="110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446501" y="329955"/>
            <a:ext cx="1750618" cy="50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44727" y="2660093"/>
            <a:ext cx="1750617" cy="65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5"/>
          <p:cNvPicPr preferRelativeResize="0"/>
          <p:nvPr/>
        </p:nvPicPr>
        <p:blipFill rotWithShape="1">
          <a:blip r:embed="rId16">
            <a:alphaModFix/>
          </a:blip>
          <a:srcRect t="36586" b="38030"/>
          <a:stretch/>
        </p:blipFill>
        <p:spPr>
          <a:xfrm>
            <a:off x="1321725" y="3745725"/>
            <a:ext cx="2866307" cy="72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850"/>
            <a:ext cx="92087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6"/>
          <p:cNvSpPr txBox="1">
            <a:spLocks noGrp="1"/>
          </p:cNvSpPr>
          <p:nvPr>
            <p:ph type="ctrTitle"/>
          </p:nvPr>
        </p:nvSpPr>
        <p:spPr>
          <a:xfrm>
            <a:off x="805600" y="1949000"/>
            <a:ext cx="7919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</a:pPr>
            <a:r>
              <a:rPr lang="en" sz="6000">
                <a:solidFill>
                  <a:schemeClr val="lt1"/>
                </a:solidFill>
              </a:rPr>
              <a:t>R for Data Science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>
            <a:spLocks noGrp="1"/>
          </p:cNvSpPr>
          <p:nvPr>
            <p:ph type="title"/>
          </p:nvPr>
        </p:nvSpPr>
        <p:spPr>
          <a:xfrm>
            <a:off x="5015175" y="44275"/>
            <a:ext cx="28548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rgbClr val="000000"/>
                </a:solidFill>
              </a:rPr>
              <a:t>Cos’è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R</a:t>
            </a:r>
            <a:endParaRPr sz="3600">
              <a:solidFill>
                <a:srgbClr val="000000"/>
              </a:solidFill>
            </a:endParaRPr>
          </a:p>
        </p:txBody>
      </p:sp>
      <p:cxnSp>
        <p:nvCxnSpPr>
          <p:cNvPr id="363" name="Google Shape;363;p57"/>
          <p:cNvCxnSpPr/>
          <p:nvPr/>
        </p:nvCxnSpPr>
        <p:spPr>
          <a:xfrm flipH="1">
            <a:off x="6774764" y="1279900"/>
            <a:ext cx="10500" cy="38637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4" name="Google Shape;364;p57"/>
          <p:cNvSpPr/>
          <p:nvPr/>
        </p:nvSpPr>
        <p:spPr>
          <a:xfrm>
            <a:off x="6675615" y="167385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7"/>
          <p:cNvSpPr/>
          <p:nvPr/>
        </p:nvSpPr>
        <p:spPr>
          <a:xfrm>
            <a:off x="6675614" y="240523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7"/>
          <p:cNvSpPr/>
          <p:nvPr/>
        </p:nvSpPr>
        <p:spPr>
          <a:xfrm>
            <a:off x="6675614" y="312054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7"/>
          <p:cNvSpPr/>
          <p:nvPr/>
        </p:nvSpPr>
        <p:spPr>
          <a:xfrm>
            <a:off x="6675615" y="388656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5015167" y="1332317"/>
            <a:ext cx="15546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free software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social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easy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6990275" y="2145571"/>
            <a:ext cx="1981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powerful visualization tool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0" name="Google Shape;370;p57"/>
          <p:cNvSpPr txBox="1"/>
          <p:nvPr/>
        </p:nvSpPr>
        <p:spPr>
          <a:xfrm>
            <a:off x="5036925" y="2930947"/>
            <a:ext cx="1536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based on packages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1" name="Google Shape;371;p57"/>
          <p:cNvSpPr txBox="1"/>
          <p:nvPr/>
        </p:nvSpPr>
        <p:spPr>
          <a:xfrm>
            <a:off x="6994173" y="3639587"/>
            <a:ext cx="11808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statistical focus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72" name="Google Shape;3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0"/>
            <a:ext cx="47014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7"/>
          <p:cNvSpPr/>
          <p:nvPr/>
        </p:nvSpPr>
        <p:spPr>
          <a:xfrm>
            <a:off x="6675614" y="456834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7"/>
          <p:cNvSpPr txBox="1"/>
          <p:nvPr/>
        </p:nvSpPr>
        <p:spPr>
          <a:xfrm>
            <a:off x="5036925" y="4473547"/>
            <a:ext cx="1536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RStudio IDE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/>
          <p:nvPr/>
        </p:nvSpPr>
        <p:spPr>
          <a:xfrm>
            <a:off x="6219100" y="324500"/>
            <a:ext cx="2205600" cy="2234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8"/>
          <p:cNvSpPr/>
          <p:nvPr/>
        </p:nvSpPr>
        <p:spPr>
          <a:xfrm>
            <a:off x="456003" y="3847127"/>
            <a:ext cx="2407800" cy="1044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8"/>
          <p:cNvSpPr/>
          <p:nvPr/>
        </p:nvSpPr>
        <p:spPr>
          <a:xfrm>
            <a:off x="5967450" y="2919975"/>
            <a:ext cx="2541300" cy="2004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8"/>
          <p:cNvSpPr/>
          <p:nvPr/>
        </p:nvSpPr>
        <p:spPr>
          <a:xfrm>
            <a:off x="3553338" y="2740175"/>
            <a:ext cx="2205600" cy="2328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8"/>
          <p:cNvSpPr/>
          <p:nvPr/>
        </p:nvSpPr>
        <p:spPr>
          <a:xfrm>
            <a:off x="3171335" y="513849"/>
            <a:ext cx="2261700" cy="2124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8"/>
          <p:cNvSpPr/>
          <p:nvPr/>
        </p:nvSpPr>
        <p:spPr>
          <a:xfrm>
            <a:off x="1045788" y="1375658"/>
            <a:ext cx="1761600" cy="1759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8"/>
          <p:cNvSpPr/>
          <p:nvPr/>
        </p:nvSpPr>
        <p:spPr>
          <a:xfrm>
            <a:off x="27432" y="0"/>
            <a:ext cx="0" cy="5145405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8"/>
          <p:cNvSpPr/>
          <p:nvPr/>
        </p:nvSpPr>
        <p:spPr>
          <a:xfrm>
            <a:off x="322763" y="1911670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87" name="Google Shape;387;p58"/>
          <p:cNvSpPr txBox="1"/>
          <p:nvPr/>
        </p:nvSpPr>
        <p:spPr>
          <a:xfrm>
            <a:off x="387154" y="2909420"/>
            <a:ext cx="886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8"/>
          <p:cNvSpPr/>
          <p:nvPr/>
        </p:nvSpPr>
        <p:spPr>
          <a:xfrm rot="5400000">
            <a:off x="4275925" y="-483913"/>
            <a:ext cx="985436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89" name="Google Shape;389;p58"/>
          <p:cNvSpPr txBox="1"/>
          <p:nvPr/>
        </p:nvSpPr>
        <p:spPr>
          <a:xfrm>
            <a:off x="4382947" y="513850"/>
            <a:ext cx="986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mining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8"/>
          <p:cNvSpPr/>
          <p:nvPr/>
        </p:nvSpPr>
        <p:spPr>
          <a:xfrm flipH="1">
            <a:off x="7930890" y="1911670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9225A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91" name="Google Shape;391;p58"/>
          <p:cNvSpPr txBox="1"/>
          <p:nvPr/>
        </p:nvSpPr>
        <p:spPr>
          <a:xfrm>
            <a:off x="8139425" y="2830522"/>
            <a:ext cx="6039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24765" marR="5080" lvl="0" indent="-1270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 learning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8"/>
          <p:cNvSpPr txBox="1"/>
          <p:nvPr/>
        </p:nvSpPr>
        <p:spPr>
          <a:xfrm>
            <a:off x="355193" y="2781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sz="20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3" name="Google Shape;393;p58"/>
          <p:cNvSpPr/>
          <p:nvPr/>
        </p:nvSpPr>
        <p:spPr>
          <a:xfrm>
            <a:off x="230123" y="136566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8"/>
          <p:cNvSpPr/>
          <p:nvPr/>
        </p:nvSpPr>
        <p:spPr>
          <a:xfrm>
            <a:off x="208787" y="160517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8"/>
          <p:cNvSpPr/>
          <p:nvPr/>
        </p:nvSpPr>
        <p:spPr>
          <a:xfrm>
            <a:off x="1476628" y="2909416"/>
            <a:ext cx="1694700" cy="1029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8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/>
          <p:nvPr/>
        </p:nvSpPr>
        <p:spPr>
          <a:xfrm>
            <a:off x="1575349" y="774775"/>
            <a:ext cx="3387900" cy="186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9"/>
          <p:cNvSpPr/>
          <p:nvPr/>
        </p:nvSpPr>
        <p:spPr>
          <a:xfrm>
            <a:off x="5851438" y="727824"/>
            <a:ext cx="2807100" cy="1805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9"/>
          <p:cNvSpPr/>
          <p:nvPr/>
        </p:nvSpPr>
        <p:spPr>
          <a:xfrm>
            <a:off x="4621054" y="2072023"/>
            <a:ext cx="2581800" cy="1747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9"/>
          <p:cNvSpPr/>
          <p:nvPr/>
        </p:nvSpPr>
        <p:spPr>
          <a:xfrm>
            <a:off x="5980901" y="2799379"/>
            <a:ext cx="2395800" cy="251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9"/>
          <p:cNvSpPr/>
          <p:nvPr/>
        </p:nvSpPr>
        <p:spPr>
          <a:xfrm>
            <a:off x="994875" y="2762925"/>
            <a:ext cx="3221100" cy="2234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9"/>
          <p:cNvSpPr/>
          <p:nvPr/>
        </p:nvSpPr>
        <p:spPr>
          <a:xfrm>
            <a:off x="27432" y="0"/>
            <a:ext cx="0" cy="5139060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9"/>
          <p:cNvSpPr/>
          <p:nvPr/>
        </p:nvSpPr>
        <p:spPr>
          <a:xfrm>
            <a:off x="292122" y="1844082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08" name="Google Shape;408;p59"/>
          <p:cNvSpPr txBox="1"/>
          <p:nvPr/>
        </p:nvSpPr>
        <p:spPr>
          <a:xfrm>
            <a:off x="382165" y="2762935"/>
            <a:ext cx="838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12700" marR="5080" lvl="0" indent="246379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 applications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/>
          <p:nvPr/>
        </p:nvSpPr>
        <p:spPr>
          <a:xfrm flipH="1">
            <a:off x="7863354" y="1844082"/>
            <a:ext cx="1018540" cy="2234565"/>
          </a:xfrm>
          <a:custGeom>
            <a:avLst/>
            <a:gdLst/>
            <a:ahLst/>
            <a:cxnLst/>
            <a:rect l="l" t="t" r="r" b="b"/>
            <a:pathLst>
              <a:path w="1018540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10" name="Google Shape;410;p59"/>
          <p:cNvSpPr txBox="1"/>
          <p:nvPr/>
        </p:nvSpPr>
        <p:spPr>
          <a:xfrm>
            <a:off x="8026804" y="2841832"/>
            <a:ext cx="692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9"/>
          <p:cNvSpPr txBox="1"/>
          <p:nvPr/>
        </p:nvSpPr>
        <p:spPr>
          <a:xfrm>
            <a:off x="355193" y="2781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sz="20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2" name="Google Shape;412;p59"/>
          <p:cNvSpPr/>
          <p:nvPr/>
        </p:nvSpPr>
        <p:spPr>
          <a:xfrm>
            <a:off x="230123" y="136566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9"/>
          <p:cNvSpPr/>
          <p:nvPr/>
        </p:nvSpPr>
        <p:spPr>
          <a:xfrm>
            <a:off x="208787" y="160517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9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1"/>
          <p:cNvPicPr preferRelativeResize="0"/>
          <p:nvPr/>
        </p:nvPicPr>
        <p:blipFill rotWithShape="1">
          <a:blip r:embed="rId3">
            <a:alphaModFix/>
          </a:blip>
          <a:srcRect t="3110"/>
          <a:stretch/>
        </p:blipFill>
        <p:spPr>
          <a:xfrm>
            <a:off x="0" y="0"/>
            <a:ext cx="9143998" cy="5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1"/>
          <p:cNvSpPr txBox="1">
            <a:spLocks noGrp="1"/>
          </p:cNvSpPr>
          <p:nvPr>
            <p:ph type="ctrTitle"/>
          </p:nvPr>
        </p:nvSpPr>
        <p:spPr>
          <a:xfrm>
            <a:off x="2323650" y="1277300"/>
            <a:ext cx="4740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</a:pPr>
            <a:r>
              <a:rPr lang="en" sz="6000">
                <a:solidFill>
                  <a:schemeClr val="lt1"/>
                </a:solidFill>
              </a:rPr>
              <a:t>Coding in R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2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0" y="1025900"/>
            <a:ext cx="9144000" cy="411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2"/>
          <p:cNvSpPr txBox="1">
            <a:spLocks noGrp="1"/>
          </p:cNvSpPr>
          <p:nvPr>
            <p:ph type="ctrTitle" idx="4294967295"/>
          </p:nvPr>
        </p:nvSpPr>
        <p:spPr>
          <a:xfrm>
            <a:off x="2102250" y="247950"/>
            <a:ext cx="49395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 sono le RLadies?</a:t>
            </a:r>
            <a:endParaRPr sz="3600" b="1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42"/>
          <p:cNvSpPr txBox="1">
            <a:spLocks noGrp="1"/>
          </p:cNvSpPr>
          <p:nvPr>
            <p:ph type="subTitle" idx="4294967295"/>
          </p:nvPr>
        </p:nvSpPr>
        <p:spPr>
          <a:xfrm>
            <a:off x="614100" y="1478625"/>
            <a:ext cx="7915800" cy="4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" sz="1800" b="0" i="0" u="none" strike="noStrike" cap="none">
                <a:solidFill>
                  <a:srgbClr val="181818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Community fondata dalla statista </a:t>
            </a:r>
            <a:r>
              <a:rPr lang="en" sz="1800" b="1" i="0" u="sng" strike="noStrike" cap="none">
                <a:solidFill>
                  <a:schemeClr val="hlink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Gabriela de Queiroz</a:t>
            </a:r>
            <a:r>
              <a:rPr lang="en" sz="1800" b="0" i="0" u="none" strike="noStrike" cap="none">
                <a:solidFill>
                  <a:srgbClr val="181818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San Francisco, 2012</a:t>
            </a:r>
            <a:endParaRPr sz="3600" b="1" i="0" u="none" strike="noStrike" cap="none">
              <a:solidFill>
                <a:srgbClr val="000000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4" name="Google Shape;214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100" y="1951607"/>
            <a:ext cx="7915774" cy="2739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2"/>
          <p:cNvPicPr preferRelativeResize="0"/>
          <p:nvPr/>
        </p:nvPicPr>
        <p:blipFill rotWithShape="1">
          <a:blip r:embed="rId3">
            <a:alphaModFix/>
          </a:blip>
          <a:srcRect t="7313"/>
          <a:stretch/>
        </p:blipFill>
        <p:spPr>
          <a:xfrm>
            <a:off x="0" y="694075"/>
            <a:ext cx="9144000" cy="44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2"/>
          <p:cNvSpPr txBox="1">
            <a:spLocks noGrp="1"/>
          </p:cNvSpPr>
          <p:nvPr>
            <p:ph type="title"/>
          </p:nvPr>
        </p:nvSpPr>
        <p:spPr>
          <a:xfrm>
            <a:off x="604988" y="125025"/>
            <a:ext cx="6667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>
                <a:solidFill>
                  <a:srgbClr val="88398A"/>
                </a:solidFill>
              </a:rPr>
              <a:t>What RStudio IDE offers</a:t>
            </a:r>
            <a:r>
              <a:rPr lang="en"/>
              <a:t/>
            </a:r>
            <a:br>
              <a:rPr lang="en"/>
            </a:br>
            <a:endParaRPr>
              <a:solidFill>
                <a:srgbClr val="88398A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213" y="981150"/>
            <a:ext cx="7267574" cy="3875275"/>
          </a:xfrm>
          <a:prstGeom prst="rect">
            <a:avLst/>
          </a:prstGeom>
          <a:noFill/>
          <a:ln w="9525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3" name="Google Shape;433;p62"/>
          <p:cNvSpPr/>
          <p:nvPr/>
        </p:nvSpPr>
        <p:spPr>
          <a:xfrm>
            <a:off x="979963" y="3132620"/>
            <a:ext cx="4136400" cy="16929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34" name="Google Shape;434;p62"/>
          <p:cNvSpPr/>
          <p:nvPr/>
        </p:nvSpPr>
        <p:spPr>
          <a:xfrm>
            <a:off x="979939" y="1358862"/>
            <a:ext cx="4136400" cy="17460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2"/>
          <p:cNvSpPr/>
          <p:nvPr/>
        </p:nvSpPr>
        <p:spPr>
          <a:xfrm>
            <a:off x="5116514" y="1358862"/>
            <a:ext cx="3042900" cy="12498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2"/>
          <p:cNvSpPr/>
          <p:nvPr/>
        </p:nvSpPr>
        <p:spPr>
          <a:xfrm>
            <a:off x="5116514" y="2641273"/>
            <a:ext cx="3042900" cy="21843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2"/>
          <p:cNvSpPr txBox="1"/>
          <p:nvPr/>
        </p:nvSpPr>
        <p:spPr>
          <a:xfrm>
            <a:off x="2033127" y="1884680"/>
            <a:ext cx="19329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Script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8" name="Google Shape;438;p62"/>
          <p:cNvSpPr txBox="1"/>
          <p:nvPr/>
        </p:nvSpPr>
        <p:spPr>
          <a:xfrm>
            <a:off x="3370348" y="3631855"/>
            <a:ext cx="17052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Console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9" name="Google Shape;439;p62"/>
          <p:cNvSpPr txBox="1"/>
          <p:nvPr/>
        </p:nvSpPr>
        <p:spPr>
          <a:xfrm>
            <a:off x="5659470" y="1834922"/>
            <a:ext cx="21726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Environment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0" name="Google Shape;440;p62"/>
          <p:cNvSpPr txBox="1"/>
          <p:nvPr/>
        </p:nvSpPr>
        <p:spPr>
          <a:xfrm>
            <a:off x="5779321" y="3386181"/>
            <a:ext cx="19329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Output/Help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010025" y="320900"/>
            <a:ext cx="3226800" cy="738643"/>
          </a:xfrm>
        </p:spPr>
        <p:txBody>
          <a:bodyPr/>
          <a:lstStyle/>
          <a:p>
            <a:r>
              <a:rPr lang="it-IT" dirty="0" smtClean="0"/>
              <a:t>Cosa faremo?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16501" t="266" r="15972" b="-266"/>
          <a:stretch/>
        </p:blipFill>
        <p:spPr>
          <a:xfrm>
            <a:off x="58057" y="-101600"/>
            <a:ext cx="4731658" cy="524510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7174707" y="2014154"/>
            <a:ext cx="14612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b="1" dirty="0" err="1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WordCloud</a:t>
            </a:r>
            <a:endParaRPr lang="it-IT" sz="18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Helvetica Neue"/>
            </a:endParaRPr>
          </a:p>
        </p:txBody>
      </p:sp>
      <p:cxnSp>
        <p:nvCxnSpPr>
          <p:cNvPr id="7" name="Google Shape;363;p57"/>
          <p:cNvCxnSpPr/>
          <p:nvPr/>
        </p:nvCxnSpPr>
        <p:spPr>
          <a:xfrm flipH="1">
            <a:off x="6965907" y="1178018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364;p57"/>
          <p:cNvSpPr/>
          <p:nvPr/>
        </p:nvSpPr>
        <p:spPr>
          <a:xfrm>
            <a:off x="6856257" y="208917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66;p57"/>
          <p:cNvSpPr/>
          <p:nvPr/>
        </p:nvSpPr>
        <p:spPr>
          <a:xfrm>
            <a:off x="6866757" y="3568779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5341256" y="3355263"/>
            <a:ext cx="141664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Network dei termini </a:t>
            </a:r>
          </a:p>
        </p:txBody>
      </p:sp>
    </p:spTree>
    <p:extLst>
      <p:ext uri="{BB962C8B-B14F-4D97-AF65-F5344CB8AC3E}">
        <p14:creationId xmlns:p14="http://schemas.microsoft.com/office/powerpoint/2010/main" val="2110156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title"/>
          </p:nvPr>
        </p:nvSpPr>
        <p:spPr>
          <a:xfrm>
            <a:off x="4114802" y="98617"/>
            <a:ext cx="3969328" cy="95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 smtClean="0"/>
              <a:t>WordCloud</a:t>
            </a:r>
            <a:endParaRPr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/>
          <a:srcRect l="14839" t="1003" r="10965" b="-1003"/>
          <a:stretch/>
        </p:blipFill>
        <p:spPr>
          <a:xfrm>
            <a:off x="51955" y="0"/>
            <a:ext cx="3896590" cy="5181600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6515867" y="1444072"/>
            <a:ext cx="2067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letteralmente </a:t>
            </a:r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Helvetica Neue"/>
              </a:rPr>
              <a:t>“nuvola 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Helvetica Neue"/>
              </a:rPr>
              <a:t>di parole”</a:t>
            </a:r>
          </a:p>
        </p:txBody>
      </p:sp>
      <p:cxnSp>
        <p:nvCxnSpPr>
          <p:cNvPr id="10" name="Google Shape;363;p57"/>
          <p:cNvCxnSpPr/>
          <p:nvPr/>
        </p:nvCxnSpPr>
        <p:spPr>
          <a:xfrm flipH="1">
            <a:off x="6327279" y="1178018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364;p57"/>
          <p:cNvSpPr/>
          <p:nvPr/>
        </p:nvSpPr>
        <p:spPr>
          <a:xfrm>
            <a:off x="6228130" y="151789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65;p57"/>
          <p:cNvSpPr/>
          <p:nvPr/>
        </p:nvSpPr>
        <p:spPr>
          <a:xfrm>
            <a:off x="6217629" y="273927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66;p57"/>
          <p:cNvSpPr/>
          <p:nvPr/>
        </p:nvSpPr>
        <p:spPr>
          <a:xfrm>
            <a:off x="6228129" y="3960657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3948545" y="2248759"/>
            <a:ext cx="2225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r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appresentazione grafica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delle </a:t>
            </a:r>
            <a:endParaRPr lang="it-IT" sz="1800" dirty="0" smtClean="0">
              <a:solidFill>
                <a:srgbClr val="6B6B6B"/>
              </a:solidFill>
              <a:latin typeface="Arial" panose="020B0604020202020204" pitchFamily="34" charset="0"/>
            </a:endParaRPr>
          </a:p>
          <a:p>
            <a:pPr algn="r"/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parole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 più frequenti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 </a:t>
            </a:r>
            <a:endParaRPr lang="it-IT" sz="1800" dirty="0" smtClean="0">
              <a:solidFill>
                <a:srgbClr val="6B6B6B"/>
              </a:solidFill>
              <a:latin typeface="Arial" panose="020B0604020202020204" pitchFamily="34" charset="0"/>
            </a:endParaRPr>
          </a:p>
          <a:p>
            <a:pPr algn="r"/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in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un testo</a:t>
            </a:r>
          </a:p>
        </p:txBody>
      </p:sp>
      <p:sp>
        <p:nvSpPr>
          <p:cNvPr id="9" name="Rettangolo 8"/>
          <p:cNvSpPr/>
          <p:nvPr/>
        </p:nvSpPr>
        <p:spPr>
          <a:xfrm>
            <a:off x="6633982" y="3470143"/>
            <a:ext cx="25100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dimensioni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 e </a:t>
            </a:r>
            <a:endParaRPr lang="it-IT" sz="1800" dirty="0" smtClean="0">
              <a:solidFill>
                <a:srgbClr val="6B6B6B"/>
              </a:solidFill>
              <a:latin typeface="Arial" panose="020B0604020202020204" pitchFamily="34" charset="0"/>
            </a:endParaRPr>
          </a:p>
          <a:p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frequenza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delle parole sono direttamente proporzionali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title"/>
          </p:nvPr>
        </p:nvSpPr>
        <p:spPr>
          <a:xfrm>
            <a:off x="4243465" y="214058"/>
            <a:ext cx="3969328" cy="95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Network di termini</a:t>
            </a:r>
            <a:endParaRPr dirty="0"/>
          </a:p>
        </p:txBody>
      </p:sp>
      <p:sp>
        <p:nvSpPr>
          <p:cNvPr id="4" name="Rettangolo 3"/>
          <p:cNvSpPr/>
          <p:nvPr/>
        </p:nvSpPr>
        <p:spPr>
          <a:xfrm>
            <a:off x="6546579" y="1304548"/>
            <a:ext cx="2323333" cy="645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rappresentazione grafica delle 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relazioni tra i termini</a:t>
            </a:r>
            <a:endParaRPr lang="it-IT" sz="18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Helvetica Neue"/>
            </a:endParaRPr>
          </a:p>
        </p:txBody>
      </p:sp>
      <p:cxnSp>
        <p:nvCxnSpPr>
          <p:cNvPr id="10" name="Google Shape;363;p57"/>
          <p:cNvCxnSpPr/>
          <p:nvPr/>
        </p:nvCxnSpPr>
        <p:spPr>
          <a:xfrm flipH="1">
            <a:off x="6327279" y="1178018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364;p57"/>
          <p:cNvSpPr/>
          <p:nvPr/>
        </p:nvSpPr>
        <p:spPr>
          <a:xfrm>
            <a:off x="6228130" y="151789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65;p57"/>
          <p:cNvSpPr/>
          <p:nvPr/>
        </p:nvSpPr>
        <p:spPr>
          <a:xfrm>
            <a:off x="6217629" y="273927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66;p57"/>
          <p:cNvSpPr/>
          <p:nvPr/>
        </p:nvSpPr>
        <p:spPr>
          <a:xfrm>
            <a:off x="6228129" y="3960657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542983" y="3470142"/>
            <a:ext cx="2225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p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ermette di evidenziare relazioni tra 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gruppi di parole</a:t>
            </a:r>
          </a:p>
        </p:txBody>
      </p:sp>
      <p:sp>
        <p:nvSpPr>
          <p:cNvPr id="9" name="Rettangolo 8"/>
          <p:cNvSpPr/>
          <p:nvPr/>
        </p:nvSpPr>
        <p:spPr>
          <a:xfrm>
            <a:off x="4005947" y="2110259"/>
            <a:ext cx="2201972" cy="1474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dimensioni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 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del </a:t>
            </a:r>
          </a:p>
          <a:p>
            <a:pPr algn="r"/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link e </a:t>
            </a:r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frequenza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 delle relazioni sono direttamente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proporzionali </a:t>
            </a:r>
          </a:p>
        </p:txBody>
      </p:sp>
      <p:pic>
        <p:nvPicPr>
          <p:cNvPr id="2050" name="Picture 2" descr="Risultati immagini per netwo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1" r="19012" b="2673"/>
          <a:stretch/>
        </p:blipFill>
        <p:spPr bwMode="auto">
          <a:xfrm rot="16200000">
            <a:off x="-552556" y="579552"/>
            <a:ext cx="5152574" cy="396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21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97615" y="235463"/>
            <a:ext cx="7291657" cy="857400"/>
          </a:xfrm>
        </p:spPr>
        <p:txBody>
          <a:bodyPr/>
          <a:lstStyle/>
          <a:p>
            <a:r>
              <a:rPr lang="it-IT" dirty="0" smtClean="0"/>
              <a:t>Preparazione del testo</a:t>
            </a:r>
            <a:endParaRPr lang="it-IT" dirty="0"/>
          </a:p>
        </p:txBody>
      </p:sp>
      <p:cxnSp>
        <p:nvCxnSpPr>
          <p:cNvPr id="4" name="Google Shape;363;p57"/>
          <p:cNvCxnSpPr/>
          <p:nvPr/>
        </p:nvCxnSpPr>
        <p:spPr>
          <a:xfrm flipV="1">
            <a:off x="0" y="2677404"/>
            <a:ext cx="9069572" cy="31897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364;p57"/>
          <p:cNvSpPr/>
          <p:nvPr/>
        </p:nvSpPr>
        <p:spPr>
          <a:xfrm>
            <a:off x="837423" y="259965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65;p57"/>
          <p:cNvSpPr/>
          <p:nvPr/>
        </p:nvSpPr>
        <p:spPr>
          <a:xfrm>
            <a:off x="2730138" y="2583702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66;p57"/>
          <p:cNvSpPr/>
          <p:nvPr/>
        </p:nvSpPr>
        <p:spPr>
          <a:xfrm>
            <a:off x="4258328" y="259965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49;p63"/>
          <p:cNvSpPr txBox="1"/>
          <p:nvPr/>
        </p:nvSpPr>
        <p:spPr>
          <a:xfrm rot="19036731">
            <a:off x="887607" y="1988983"/>
            <a:ext cx="943545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TESTO</a:t>
            </a:r>
            <a:endParaRPr sz="1600" b="1" i="0" u="none" strike="noStrike" cap="none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2"/>
          <a:srcRect b="43689"/>
          <a:stretch/>
        </p:blipFill>
        <p:spPr>
          <a:xfrm>
            <a:off x="221141" y="2912654"/>
            <a:ext cx="2173619" cy="1797570"/>
          </a:xfrm>
          <a:prstGeom prst="rect">
            <a:avLst/>
          </a:prstGeom>
        </p:spPr>
      </p:pic>
      <p:sp>
        <p:nvSpPr>
          <p:cNvPr id="14" name="Google Shape;449;p63"/>
          <p:cNvSpPr txBox="1"/>
          <p:nvPr/>
        </p:nvSpPr>
        <p:spPr>
          <a:xfrm rot="19036731">
            <a:off x="2616023" y="1723430"/>
            <a:ext cx="2021356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88398A"/>
              </a:buClr>
              <a:buSzPts val="1800"/>
              <a:buFont typeface="Titillium Web"/>
              <a:buNone/>
              <a:defRPr sz="1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</a:defRPr>
            </a:lvl1pPr>
          </a:lstStyle>
          <a:p>
            <a:r>
              <a:rPr lang="en" dirty="0">
                <a:sym typeface="Titillium Web"/>
              </a:rPr>
              <a:t> TOKENIZZAZIONE</a:t>
            </a:r>
            <a:endParaRPr dirty="0">
              <a:sym typeface="Titillium Web"/>
            </a:endParaRPr>
          </a:p>
        </p:txBody>
      </p:sp>
      <p:sp>
        <p:nvSpPr>
          <p:cNvPr id="15" name="Google Shape;449;p63"/>
          <p:cNvSpPr txBox="1"/>
          <p:nvPr/>
        </p:nvSpPr>
        <p:spPr>
          <a:xfrm rot="19036731">
            <a:off x="4022361" y="1211816"/>
            <a:ext cx="2557330" cy="1034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RIMOZIONE PUNTEGGIATURA &amp; STOP WORDS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" name="Google Shape;365;p57"/>
          <p:cNvSpPr/>
          <p:nvPr/>
        </p:nvSpPr>
        <p:spPr>
          <a:xfrm>
            <a:off x="5818551" y="2578559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49;p63"/>
          <p:cNvSpPr txBox="1"/>
          <p:nvPr/>
        </p:nvSpPr>
        <p:spPr>
          <a:xfrm rot="19036731">
            <a:off x="5726354" y="1670575"/>
            <a:ext cx="2044207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LEMMATIZZAZIONE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8" name="Google Shape;365;p57"/>
          <p:cNvSpPr/>
          <p:nvPr/>
        </p:nvSpPr>
        <p:spPr>
          <a:xfrm>
            <a:off x="7580362" y="2578559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49;p63"/>
          <p:cNvSpPr txBox="1"/>
          <p:nvPr/>
        </p:nvSpPr>
        <p:spPr>
          <a:xfrm rot="19036731">
            <a:off x="7553162" y="1940516"/>
            <a:ext cx="1366228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Parentesi graffa chiusa 19"/>
          <p:cNvSpPr/>
          <p:nvPr/>
        </p:nvSpPr>
        <p:spPr>
          <a:xfrm rot="5400000">
            <a:off x="4077880" y="1483931"/>
            <a:ext cx="936732" cy="3794177"/>
          </a:xfrm>
          <a:prstGeom prst="rightBrace">
            <a:avLst>
              <a:gd name="adj1" fmla="val 50268"/>
              <a:gd name="adj2" fmla="val 50000"/>
            </a:avLst>
          </a:prstGeom>
          <a:ln w="28575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Google Shape;449;p63"/>
          <p:cNvSpPr txBox="1"/>
          <p:nvPr/>
        </p:nvSpPr>
        <p:spPr>
          <a:xfrm>
            <a:off x="3665498" y="3959034"/>
            <a:ext cx="1761496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P</a:t>
            </a: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re-processing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659" y="2912653"/>
            <a:ext cx="2291844" cy="188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WordCloud</a:t>
            </a:r>
            <a:endParaRPr lang="it-IT" dirty="0"/>
          </a:p>
        </p:txBody>
      </p:sp>
      <p:cxnSp>
        <p:nvCxnSpPr>
          <p:cNvPr id="3" name="Google Shape;363;p57"/>
          <p:cNvCxnSpPr/>
          <p:nvPr/>
        </p:nvCxnSpPr>
        <p:spPr>
          <a:xfrm>
            <a:off x="1668963" y="1279900"/>
            <a:ext cx="30135" cy="38636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364;p57"/>
          <p:cNvSpPr/>
          <p:nvPr/>
        </p:nvSpPr>
        <p:spPr>
          <a:xfrm>
            <a:off x="1569022" y="1619773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65;p57"/>
          <p:cNvSpPr/>
          <p:nvPr/>
        </p:nvSpPr>
        <p:spPr>
          <a:xfrm>
            <a:off x="1569022" y="283169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49;p63"/>
          <p:cNvSpPr txBox="1"/>
          <p:nvPr/>
        </p:nvSpPr>
        <p:spPr>
          <a:xfrm>
            <a:off x="1887471" y="1502349"/>
            <a:ext cx="1366228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" name="Google Shape;449;p63"/>
          <p:cNvSpPr txBox="1"/>
          <p:nvPr/>
        </p:nvSpPr>
        <p:spPr>
          <a:xfrm>
            <a:off x="182583" y="2656434"/>
            <a:ext cx="1366228" cy="5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TABELLA DI FREQUENZE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/>
          <a:srcRect t="3434"/>
          <a:stretch/>
        </p:blipFill>
        <p:spPr>
          <a:xfrm>
            <a:off x="3253700" y="50136"/>
            <a:ext cx="5133148" cy="509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4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/>
          <a:srcRect r="9755"/>
          <a:stretch/>
        </p:blipFill>
        <p:spPr>
          <a:xfrm>
            <a:off x="2966066" y="581891"/>
            <a:ext cx="5575261" cy="456160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Network dei </a:t>
            </a:r>
            <a:r>
              <a:rPr lang="it-IT" dirty="0" err="1" smtClean="0"/>
              <a:t>temini</a:t>
            </a:r>
            <a:endParaRPr lang="it-IT" dirty="0"/>
          </a:p>
        </p:txBody>
      </p:sp>
      <p:cxnSp>
        <p:nvCxnSpPr>
          <p:cNvPr id="3" name="Google Shape;363;p57"/>
          <p:cNvCxnSpPr/>
          <p:nvPr/>
        </p:nvCxnSpPr>
        <p:spPr>
          <a:xfrm>
            <a:off x="1668963" y="1279900"/>
            <a:ext cx="4194" cy="38636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364;p57"/>
          <p:cNvSpPr/>
          <p:nvPr/>
        </p:nvSpPr>
        <p:spPr>
          <a:xfrm>
            <a:off x="1569022" y="1619773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65;p57"/>
          <p:cNvSpPr/>
          <p:nvPr/>
        </p:nvSpPr>
        <p:spPr>
          <a:xfrm>
            <a:off x="1569022" y="283169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49;p63"/>
          <p:cNvSpPr txBox="1"/>
          <p:nvPr/>
        </p:nvSpPr>
        <p:spPr>
          <a:xfrm>
            <a:off x="1887471" y="1502349"/>
            <a:ext cx="1366228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" name="Google Shape;449;p63"/>
          <p:cNvSpPr txBox="1"/>
          <p:nvPr/>
        </p:nvSpPr>
        <p:spPr>
          <a:xfrm>
            <a:off x="182583" y="2656434"/>
            <a:ext cx="1366228" cy="5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CREAZIONE BIGRAMMI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" name="Google Shape;365;p57"/>
          <p:cNvSpPr/>
          <p:nvPr/>
        </p:nvSpPr>
        <p:spPr>
          <a:xfrm>
            <a:off x="1561768" y="3898477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449;p63"/>
          <p:cNvSpPr txBox="1"/>
          <p:nvPr/>
        </p:nvSpPr>
        <p:spPr>
          <a:xfrm>
            <a:off x="1887471" y="3710637"/>
            <a:ext cx="1366228" cy="5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TABELLA DI FREQUENZE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673" y="2321587"/>
            <a:ext cx="518252" cy="81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9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/>
          <p:nvPr/>
        </p:nvSpPr>
        <p:spPr>
          <a:xfrm>
            <a:off x="8394449" y="198390"/>
            <a:ext cx="542028" cy="4312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65"/>
          <p:cNvSpPr txBox="1">
            <a:spLocks noGrp="1"/>
          </p:cNvSpPr>
          <p:nvPr>
            <p:ph type="title"/>
          </p:nvPr>
        </p:nvSpPr>
        <p:spPr>
          <a:xfrm>
            <a:off x="7109394" y="2571750"/>
            <a:ext cx="1416600" cy="12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065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600" b="1" i="0" dirty="0">
                <a:latin typeface="Arial"/>
                <a:ea typeface="Arial"/>
                <a:cs typeface="Arial"/>
                <a:sym typeface="Arial"/>
              </a:rPr>
              <a:t>Be ready  for the  journey!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5"/>
          <p:cNvSpPr/>
          <p:nvPr/>
        </p:nvSpPr>
        <p:spPr>
          <a:xfrm>
            <a:off x="0" y="2400"/>
            <a:ext cx="6939300" cy="5138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5"/>
          <p:cNvSpPr/>
          <p:nvPr/>
        </p:nvSpPr>
        <p:spPr>
          <a:xfrm>
            <a:off x="7102348" y="1932373"/>
            <a:ext cx="576579" cy="502919"/>
          </a:xfrm>
          <a:custGeom>
            <a:avLst/>
            <a:gdLst/>
            <a:ahLst/>
            <a:cxnLst/>
            <a:rect l="l" t="t" r="r" b="b"/>
            <a:pathLst>
              <a:path w="576579" h="502919" extrusionOk="0">
                <a:moveTo>
                  <a:pt x="373760" y="491870"/>
                </a:moveTo>
                <a:lnTo>
                  <a:pt x="373760" y="345694"/>
                </a:lnTo>
                <a:lnTo>
                  <a:pt x="534797" y="205104"/>
                </a:lnTo>
                <a:lnTo>
                  <a:pt x="539496" y="200913"/>
                </a:lnTo>
                <a:lnTo>
                  <a:pt x="543559" y="195325"/>
                </a:lnTo>
                <a:lnTo>
                  <a:pt x="548258" y="189864"/>
                </a:lnTo>
                <a:lnTo>
                  <a:pt x="551433" y="184276"/>
                </a:lnTo>
                <a:lnTo>
                  <a:pt x="558546" y="171831"/>
                </a:lnTo>
                <a:lnTo>
                  <a:pt x="564133" y="157987"/>
                </a:lnTo>
                <a:lnTo>
                  <a:pt x="574421" y="112902"/>
                </a:lnTo>
                <a:lnTo>
                  <a:pt x="576072" y="82422"/>
                </a:lnTo>
                <a:lnTo>
                  <a:pt x="576072" y="68579"/>
                </a:lnTo>
                <a:lnTo>
                  <a:pt x="568959" y="23494"/>
                </a:lnTo>
                <a:lnTo>
                  <a:pt x="561721" y="12445"/>
                </a:lnTo>
                <a:lnTo>
                  <a:pt x="512572" y="762"/>
                </a:lnTo>
                <a:lnTo>
                  <a:pt x="497458" y="0"/>
                </a:lnTo>
                <a:lnTo>
                  <a:pt x="481583" y="0"/>
                </a:lnTo>
                <a:lnTo>
                  <a:pt x="464184" y="762"/>
                </a:lnTo>
                <a:lnTo>
                  <a:pt x="446658" y="1397"/>
                </a:lnTo>
                <a:lnTo>
                  <a:pt x="395097" y="10413"/>
                </a:lnTo>
                <a:lnTo>
                  <a:pt x="364998" y="21462"/>
                </a:lnTo>
                <a:lnTo>
                  <a:pt x="357885" y="24256"/>
                </a:lnTo>
                <a:lnTo>
                  <a:pt x="352298" y="28448"/>
                </a:lnTo>
                <a:lnTo>
                  <a:pt x="345948" y="31876"/>
                </a:lnTo>
                <a:lnTo>
                  <a:pt x="341122" y="36067"/>
                </a:lnTo>
                <a:lnTo>
                  <a:pt x="180085" y="176656"/>
                </a:lnTo>
                <a:lnTo>
                  <a:pt x="12700" y="176656"/>
                </a:lnTo>
                <a:lnTo>
                  <a:pt x="8000" y="177291"/>
                </a:lnTo>
                <a:lnTo>
                  <a:pt x="4825" y="178053"/>
                </a:lnTo>
                <a:lnTo>
                  <a:pt x="1650" y="179450"/>
                </a:lnTo>
                <a:lnTo>
                  <a:pt x="0" y="181482"/>
                </a:lnTo>
                <a:lnTo>
                  <a:pt x="0" y="183514"/>
                </a:lnTo>
                <a:lnTo>
                  <a:pt x="761" y="186308"/>
                </a:lnTo>
                <a:lnTo>
                  <a:pt x="2412" y="189102"/>
                </a:lnTo>
                <a:lnTo>
                  <a:pt x="5587" y="192531"/>
                </a:lnTo>
                <a:lnTo>
                  <a:pt x="84074" y="260476"/>
                </a:lnTo>
                <a:lnTo>
                  <a:pt x="73786" y="269494"/>
                </a:lnTo>
                <a:lnTo>
                  <a:pt x="30987" y="276351"/>
                </a:lnTo>
                <a:lnTo>
                  <a:pt x="26161" y="277748"/>
                </a:lnTo>
                <a:lnTo>
                  <a:pt x="22225" y="279145"/>
                </a:lnTo>
                <a:lnTo>
                  <a:pt x="19811" y="281939"/>
                </a:lnTo>
                <a:lnTo>
                  <a:pt x="18287" y="283971"/>
                </a:lnTo>
                <a:lnTo>
                  <a:pt x="18287" y="286765"/>
                </a:lnTo>
                <a:lnTo>
                  <a:pt x="19050" y="290194"/>
                </a:lnTo>
                <a:lnTo>
                  <a:pt x="20700" y="292988"/>
                </a:lnTo>
                <a:lnTo>
                  <a:pt x="23875" y="296544"/>
                </a:lnTo>
                <a:lnTo>
                  <a:pt x="236474" y="482091"/>
                </a:lnTo>
                <a:lnTo>
                  <a:pt x="240410" y="484885"/>
                </a:lnTo>
                <a:lnTo>
                  <a:pt x="243585" y="486282"/>
                </a:lnTo>
                <a:lnTo>
                  <a:pt x="247523" y="487044"/>
                </a:lnTo>
                <a:lnTo>
                  <a:pt x="250698" y="487044"/>
                </a:lnTo>
                <a:lnTo>
                  <a:pt x="267334" y="438531"/>
                </a:lnTo>
                <a:lnTo>
                  <a:pt x="277749" y="429513"/>
                </a:lnTo>
                <a:lnTo>
                  <a:pt x="355473" y="498094"/>
                </a:lnTo>
                <a:lnTo>
                  <a:pt x="359409" y="500888"/>
                </a:lnTo>
                <a:lnTo>
                  <a:pt x="362584" y="502284"/>
                </a:lnTo>
                <a:lnTo>
                  <a:pt x="365759" y="502919"/>
                </a:lnTo>
                <a:lnTo>
                  <a:pt x="368173" y="502919"/>
                </a:lnTo>
                <a:lnTo>
                  <a:pt x="370585" y="501522"/>
                </a:lnTo>
                <a:lnTo>
                  <a:pt x="372109" y="498728"/>
                </a:lnTo>
                <a:lnTo>
                  <a:pt x="372872" y="495934"/>
                </a:lnTo>
                <a:lnTo>
                  <a:pt x="373760" y="491870"/>
                </a:lnTo>
                <a:close/>
              </a:path>
            </a:pathLst>
          </a:custGeom>
          <a:noFill/>
          <a:ln w="121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65"/>
          <p:cNvSpPr/>
          <p:nvPr/>
        </p:nvSpPr>
        <p:spPr>
          <a:xfrm>
            <a:off x="7269989" y="2177434"/>
            <a:ext cx="126600" cy="111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5"/>
          <p:cNvSpPr/>
          <p:nvPr/>
        </p:nvSpPr>
        <p:spPr>
          <a:xfrm>
            <a:off x="7426326" y="2003153"/>
            <a:ext cx="170100" cy="14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7596426" y="4006713"/>
            <a:ext cx="1176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/>
              <a:t>Good Luck!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body" idx="1"/>
          </p:nvPr>
        </p:nvSpPr>
        <p:spPr>
          <a:xfrm>
            <a:off x="250925" y="1031100"/>
            <a:ext cx="4185300" cy="32631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>
                <a:solidFill>
                  <a:srgbClr val="88398A"/>
                </a:solidFill>
              </a:rPr>
              <a:t>Perché siamo qui</a:t>
            </a:r>
            <a:endParaRPr b="1" dirty="0">
              <a:solidFill>
                <a:srgbClr val="88398A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Women leadership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it-IT" dirty="0"/>
              <a:t>C</a:t>
            </a:r>
            <a:r>
              <a:rPr lang="it-IT" dirty="0" smtClean="0"/>
              <a:t>ommunity globale 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Passione  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Punto di riferimento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Nuove idee</a:t>
            </a:r>
            <a:endParaRPr dirty="0"/>
          </a:p>
        </p:txBody>
      </p:sp>
      <p:sp>
        <p:nvSpPr>
          <p:cNvPr id="220" name="Google Shape;220;p43"/>
          <p:cNvSpPr txBox="1">
            <a:spLocks noGrp="1"/>
          </p:cNvSpPr>
          <p:nvPr>
            <p:ph type="title"/>
          </p:nvPr>
        </p:nvSpPr>
        <p:spPr>
          <a:xfrm>
            <a:off x="565550" y="390300"/>
            <a:ext cx="57867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88398A"/>
                </a:solidFill>
              </a:rPr>
              <a:t>La nostra mission </a:t>
            </a:r>
            <a:r>
              <a:rPr lang="en"/>
              <a:t>è semplice</a:t>
            </a:r>
            <a:br>
              <a:rPr lang="en"/>
            </a:br>
            <a:endParaRPr>
              <a:solidFill>
                <a:srgbClr val="88398A"/>
              </a:solidFill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8157450" y="78400"/>
            <a:ext cx="951000" cy="6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3"/>
          <p:cNvSpPr txBox="1">
            <a:spLocks noGrp="1"/>
          </p:cNvSpPr>
          <p:nvPr>
            <p:ph type="body" idx="2"/>
          </p:nvPr>
        </p:nvSpPr>
        <p:spPr>
          <a:xfrm>
            <a:off x="4770750" y="1031100"/>
            <a:ext cx="4185300" cy="32631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>
                <a:solidFill>
                  <a:srgbClr val="FFFFFF"/>
                </a:solidFill>
              </a:rPr>
              <a:t>I nostri obiettivi</a:t>
            </a:r>
            <a:endParaRPr b="1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dirty="0">
                <a:solidFill>
                  <a:srgbClr val="D3D3D3"/>
                </a:solidFill>
              </a:rPr>
              <a:t>Meetup mensili</a:t>
            </a:r>
            <a:endParaRPr dirty="0">
              <a:solidFill>
                <a:srgbClr val="D3D3D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dirty="0">
                <a:solidFill>
                  <a:srgbClr val="D3D3D3"/>
                </a:solidFill>
              </a:rPr>
              <a:t>Facilitare l’apprendimento </a:t>
            </a:r>
            <a:r>
              <a:rPr lang="en" dirty="0" smtClean="0">
                <a:solidFill>
                  <a:srgbClr val="D3D3D3"/>
                </a:solidFill>
              </a:rPr>
              <a:t>del linguaggio R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dirty="0" smtClean="0">
                <a:solidFill>
                  <a:srgbClr val="D3D3D3"/>
                </a:solidFill>
              </a:rPr>
              <a:t>Incoraggiare le </a:t>
            </a:r>
            <a:r>
              <a:rPr lang="en" dirty="0">
                <a:solidFill>
                  <a:srgbClr val="D3D3D3"/>
                </a:solidFill>
              </a:rPr>
              <a:t>donne </a:t>
            </a:r>
            <a:r>
              <a:rPr lang="en" dirty="0" smtClean="0">
                <a:solidFill>
                  <a:srgbClr val="D3D3D3"/>
                </a:solidFill>
              </a:rPr>
              <a:t>a programmare e al mondo scientifico</a:t>
            </a:r>
            <a:endParaRPr dirty="0"/>
          </a:p>
        </p:txBody>
      </p:sp>
      <p:grpSp>
        <p:nvGrpSpPr>
          <p:cNvPr id="224" name="Google Shape;224;p43"/>
          <p:cNvGrpSpPr/>
          <p:nvPr/>
        </p:nvGrpSpPr>
        <p:grpSpPr>
          <a:xfrm>
            <a:off x="2181060" y="3484211"/>
            <a:ext cx="4749119" cy="1522228"/>
            <a:chOff x="2626475" y="3852150"/>
            <a:chExt cx="3625005" cy="1227900"/>
          </a:xfrm>
        </p:grpSpPr>
        <p:sp>
          <p:nvSpPr>
            <p:cNvPr id="225" name="Google Shape;225;p43"/>
            <p:cNvSpPr/>
            <p:nvPr/>
          </p:nvSpPr>
          <p:spPr>
            <a:xfrm>
              <a:off x="3769827" y="3852150"/>
              <a:ext cx="1338300" cy="1227900"/>
            </a:xfrm>
            <a:prstGeom prst="ellipse">
              <a:avLst/>
            </a:prstGeom>
            <a:solidFill>
              <a:srgbClr val="FFFFFF"/>
            </a:solidFill>
            <a:ln w="76200" cap="flat" cmpd="sng">
              <a:solidFill>
                <a:srgbClr val="D3D3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developer</a:t>
              </a:r>
              <a:endParaRPr sz="1800" b="0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6" name="Google Shape;226;p43"/>
            <p:cNvSpPr/>
            <p:nvPr/>
          </p:nvSpPr>
          <p:spPr>
            <a:xfrm>
              <a:off x="2626475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leader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>
              <a:off x="4913180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speaker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>
            <a:spLocks noGrp="1"/>
          </p:cNvSpPr>
          <p:nvPr>
            <p:ph type="ctrTitle" idx="4294967295"/>
          </p:nvPr>
        </p:nvSpPr>
        <p:spPr>
          <a:xfrm>
            <a:off x="552000" y="194250"/>
            <a:ext cx="8040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600">
                <a:solidFill>
                  <a:srgbClr val="88398A"/>
                </a:solidFill>
              </a:rPr>
              <a:t>D</a:t>
            </a:r>
            <a:r>
              <a:rPr lang="en"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 siamo oggi?</a:t>
            </a:r>
            <a:endParaRPr sz="3600" b="1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3" name="Google Shape;23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055" y="1061450"/>
            <a:ext cx="6206246" cy="380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44"/>
          <p:cNvGrpSpPr/>
          <p:nvPr/>
        </p:nvGrpSpPr>
        <p:grpSpPr>
          <a:xfrm>
            <a:off x="6815126" y="4012446"/>
            <a:ext cx="2021689" cy="850114"/>
            <a:chOff x="6815126" y="4012446"/>
            <a:chExt cx="2021689" cy="850114"/>
          </a:xfrm>
        </p:grpSpPr>
        <p:pic>
          <p:nvPicPr>
            <p:cNvPr id="235" name="Google Shape;235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15126" y="4012446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44"/>
            <p:cNvPicPr preferRelativeResize="0"/>
            <p:nvPr/>
          </p:nvPicPr>
          <p:blipFill rotWithShape="1">
            <a:blip r:embed="rId5">
              <a:alphaModFix/>
            </a:blip>
            <a:srcRect l="76705" t="2155" r="16890" b="92652"/>
            <a:stretch/>
          </p:blipFill>
          <p:spPr>
            <a:xfrm>
              <a:off x="6858000" y="4066443"/>
              <a:ext cx="974035" cy="3710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oogle Shape;237;p44"/>
          <p:cNvGrpSpPr/>
          <p:nvPr/>
        </p:nvGrpSpPr>
        <p:grpSpPr>
          <a:xfrm>
            <a:off x="6819172" y="1061448"/>
            <a:ext cx="2013603" cy="850114"/>
            <a:chOff x="6819172" y="1061448"/>
            <a:chExt cx="2013603" cy="850114"/>
          </a:xfrm>
        </p:grpSpPr>
        <p:pic>
          <p:nvPicPr>
            <p:cNvPr id="238" name="Google Shape;238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19172" y="1061448"/>
              <a:ext cx="2013603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44"/>
            <p:cNvPicPr preferRelativeResize="0"/>
            <p:nvPr/>
          </p:nvPicPr>
          <p:blipFill rotWithShape="1">
            <a:blip r:embed="rId5">
              <a:alphaModFix/>
            </a:blip>
            <a:srcRect l="51119" t="2937" r="44143" b="92463"/>
            <a:stretch/>
          </p:blipFill>
          <p:spPr>
            <a:xfrm>
              <a:off x="6831496" y="1172816"/>
              <a:ext cx="650966" cy="3246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" name="Google Shape;240;p44"/>
          <p:cNvGrpSpPr/>
          <p:nvPr/>
        </p:nvGrpSpPr>
        <p:grpSpPr>
          <a:xfrm>
            <a:off x="6815125" y="2047888"/>
            <a:ext cx="2021689" cy="850114"/>
            <a:chOff x="6815125" y="2047888"/>
            <a:chExt cx="2021689" cy="850114"/>
          </a:xfrm>
        </p:grpSpPr>
        <p:pic>
          <p:nvPicPr>
            <p:cNvPr id="241" name="Google Shape;241;p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15125" y="2047888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44"/>
            <p:cNvPicPr preferRelativeResize="0"/>
            <p:nvPr/>
          </p:nvPicPr>
          <p:blipFill rotWithShape="1">
            <a:blip r:embed="rId5">
              <a:alphaModFix/>
            </a:blip>
            <a:srcRect l="26121" t="2872" r="70421" b="92098"/>
            <a:stretch/>
          </p:blipFill>
          <p:spPr>
            <a:xfrm>
              <a:off x="6871251" y="2112683"/>
              <a:ext cx="450575" cy="3644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" name="Google Shape;243;p44"/>
          <p:cNvGrpSpPr/>
          <p:nvPr/>
        </p:nvGrpSpPr>
        <p:grpSpPr>
          <a:xfrm>
            <a:off x="6819168" y="3034340"/>
            <a:ext cx="2013603" cy="841780"/>
            <a:chOff x="6819168" y="3034340"/>
            <a:chExt cx="2013603" cy="841780"/>
          </a:xfrm>
        </p:grpSpPr>
        <p:pic>
          <p:nvPicPr>
            <p:cNvPr id="244" name="Google Shape;244;p4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819168" y="3034340"/>
              <a:ext cx="2013603" cy="841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44"/>
            <p:cNvPicPr preferRelativeResize="0"/>
            <p:nvPr/>
          </p:nvPicPr>
          <p:blipFill rotWithShape="1">
            <a:blip r:embed="rId5">
              <a:alphaModFix/>
            </a:blip>
            <a:srcRect l="1086" t="2572" r="94639" b="92641"/>
            <a:stretch/>
          </p:blipFill>
          <p:spPr>
            <a:xfrm>
              <a:off x="6871251" y="3110326"/>
              <a:ext cx="611211" cy="34186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ctrTitle" idx="4294967295"/>
          </p:nvPr>
        </p:nvSpPr>
        <p:spPr>
          <a:xfrm>
            <a:off x="4326725" y="1676800"/>
            <a:ext cx="46506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7200" b="1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</a:t>
            </a:r>
            <a:endParaRPr sz="7200" b="1" i="1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7200" b="1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BARI</a:t>
            </a:r>
            <a:endParaRPr sz="7200" b="1" i="1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1" name="Google Shape;251;p45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252" name="Google Shape;252;p45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5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6" name="Google Shape;25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122" y="130976"/>
            <a:ext cx="3714004" cy="4881550"/>
          </a:xfrm>
          <a:prstGeom prst="rect">
            <a:avLst/>
          </a:prstGeom>
          <a:noFill/>
          <a:ln w="9525" cap="flat" cmpd="sng">
            <a:solidFill>
              <a:srgbClr val="55235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45"/>
          <p:cNvSpPr txBox="1">
            <a:spLocks noGrp="1"/>
          </p:cNvSpPr>
          <p:nvPr>
            <p:ph type="ctrTitle" idx="4294967295"/>
          </p:nvPr>
        </p:nvSpPr>
        <p:spPr>
          <a:xfrm>
            <a:off x="4515100" y="321675"/>
            <a:ext cx="3514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ShinyApp</a:t>
            </a:r>
            <a: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4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https://gqueiroz.shinyapps.io/rshinylady/</a:t>
            </a:r>
            <a:endParaRPr sz="1440" b="0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6"/>
          <p:cNvPicPr preferRelativeResize="0"/>
          <p:nvPr/>
        </p:nvPicPr>
        <p:blipFill rotWithShape="1">
          <a:blip r:embed="rId3">
            <a:alphaModFix amt="88000"/>
          </a:blip>
          <a:srcRect t="11867" b="9018"/>
          <a:stretch/>
        </p:blipFill>
        <p:spPr>
          <a:xfrm>
            <a:off x="7150" y="1074350"/>
            <a:ext cx="9129700" cy="40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6"/>
          <p:cNvSpPr/>
          <p:nvPr/>
        </p:nvSpPr>
        <p:spPr>
          <a:xfrm>
            <a:off x="8116500" y="84069"/>
            <a:ext cx="951000" cy="949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6"/>
          <p:cNvSpPr/>
          <p:nvPr/>
        </p:nvSpPr>
        <p:spPr>
          <a:xfrm>
            <a:off x="4865325" y="1211699"/>
            <a:ext cx="3809723" cy="3682078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solidFill>
            <a:srgbClr val="FFFFFF">
              <a:alpha val="81150"/>
            </a:srgbClr>
          </a:solidFill>
          <a:ln w="243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/>
          </a:p>
        </p:txBody>
      </p:sp>
      <p:sp>
        <p:nvSpPr>
          <p:cNvPr id="265" name="Google Shape;265;p46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6"/>
          <p:cNvSpPr/>
          <p:nvPr/>
        </p:nvSpPr>
        <p:spPr>
          <a:xfrm>
            <a:off x="316975" y="1211700"/>
            <a:ext cx="3809723" cy="3761263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solidFill>
            <a:srgbClr val="FFFFFF">
              <a:alpha val="81150"/>
            </a:srgbClr>
          </a:solidFill>
          <a:ln w="243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6"/>
          <p:cNvSpPr txBox="1"/>
          <p:nvPr/>
        </p:nvSpPr>
        <p:spPr>
          <a:xfrm>
            <a:off x="512956" y="1296368"/>
            <a:ext cx="3427800" cy="2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latin typeface="Arial"/>
                <a:ea typeface="Arial"/>
                <a:cs typeface="Arial"/>
                <a:sym typeface="Arial"/>
              </a:rPr>
              <a:t>Giovanna de Vincenzo</a:t>
            </a:r>
            <a:endParaRPr sz="1800" b="1" i="1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Economia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@UniBA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@TorVergata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analytics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data viz 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innovazione digitale</a:t>
            </a:r>
            <a:endParaRPr sz="16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46"/>
          <p:cNvSpPr txBox="1"/>
          <p:nvPr/>
        </p:nvSpPr>
        <p:spPr>
          <a:xfrm>
            <a:off x="5035516" y="1331702"/>
            <a:ext cx="3588000" cy="324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 dirty="0">
                <a:latin typeface="Arial"/>
                <a:ea typeface="Arial"/>
                <a:cs typeface="Arial"/>
                <a:sym typeface="Arial"/>
              </a:rPr>
              <a:t>Francesca Lamontanara</a:t>
            </a:r>
            <a:endParaRPr sz="1800" b="1" i="1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Statistica 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@UniBA</a:t>
            </a:r>
            <a:endParaRPr sz="16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  <a:endParaRPr dirty="0">
              <a:solidFill>
                <a:schemeClr val="tx1"/>
              </a:solidFill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@</a:t>
            </a:r>
            <a:r>
              <a:rPr lang="en" sz="1600" b="0" i="0" u="none" strike="noStrike" cap="none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PoliBA &amp; UniBA</a:t>
            </a:r>
            <a:endParaRPr sz="1600" b="1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text mining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&amp;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NLP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time series analytics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e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stochastic models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600" b="1" i="1" u="none" strike="noStrike" cap="none" dirty="0">
              <a:solidFill>
                <a:schemeClr val="tx1"/>
              </a:solidFill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9" name="Google Shape;269;p46"/>
          <p:cNvSpPr txBox="1">
            <a:spLocks noGrp="1"/>
          </p:cNvSpPr>
          <p:nvPr>
            <p:ph type="ctrTitle" idx="4294967295"/>
          </p:nvPr>
        </p:nvSpPr>
        <p:spPr>
          <a:xfrm>
            <a:off x="552000" y="330388"/>
            <a:ext cx="8040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600" b="1" i="1" u="none" strike="noStrike" cap="non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Founders of R-Ladies Bari</a:t>
            </a:r>
            <a:endParaRPr sz="3600" b="1" i="1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7565" y="1679854"/>
            <a:ext cx="808545" cy="80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99" y="1679853"/>
            <a:ext cx="807433" cy="8085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7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67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7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7"/>
          <p:cNvSpPr txBox="1">
            <a:spLocks noGrp="1"/>
          </p:cNvSpPr>
          <p:nvPr>
            <p:ph type="title"/>
          </p:nvPr>
        </p:nvSpPr>
        <p:spPr>
          <a:xfrm>
            <a:off x="923348" y="476800"/>
            <a:ext cx="2253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800" b="1" i="0" dirty="0">
                <a:latin typeface="Arial"/>
                <a:ea typeface="Arial"/>
                <a:cs typeface="Arial"/>
                <a:sym typeface="Arial"/>
              </a:rPr>
              <a:t>Event</a:t>
            </a:r>
            <a:r>
              <a:rPr lang="en" sz="4800" b="1" i="0" dirty="0"/>
              <a:t>i passati</a:t>
            </a:r>
            <a:endParaRPr sz="4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7"/>
          <p:cNvSpPr/>
          <p:nvPr/>
        </p:nvSpPr>
        <p:spPr>
          <a:xfrm>
            <a:off x="13716" y="2555640"/>
            <a:ext cx="9130665" cy="0"/>
          </a:xfrm>
          <a:custGeom>
            <a:avLst/>
            <a:gdLst/>
            <a:ahLst/>
            <a:cxnLst/>
            <a:rect l="l" t="t" r="r" b="b"/>
            <a:pathLst>
              <a:path w="9130665" h="120000" extrusionOk="0">
                <a:moveTo>
                  <a:pt x="0" y="0"/>
                </a:moveTo>
                <a:lnTo>
                  <a:pt x="9130538" y="0"/>
                </a:lnTo>
              </a:path>
            </a:pathLst>
          </a:custGeom>
          <a:noFill/>
          <a:ln w="396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7"/>
          <p:cNvSpPr/>
          <p:nvPr/>
        </p:nvSpPr>
        <p:spPr>
          <a:xfrm>
            <a:off x="958596" y="2446047"/>
            <a:ext cx="216407" cy="219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7"/>
          <p:cNvSpPr/>
          <p:nvPr/>
        </p:nvSpPr>
        <p:spPr>
          <a:xfrm>
            <a:off x="958596" y="2446047"/>
            <a:ext cx="216535" cy="219439"/>
          </a:xfrm>
          <a:custGeom>
            <a:avLst/>
            <a:gdLst/>
            <a:ahLst/>
            <a:cxnLst/>
            <a:rect l="l" t="t" r="r" b="b"/>
            <a:pathLst>
              <a:path w="216534" h="219710" extrusionOk="0">
                <a:moveTo>
                  <a:pt x="0" y="109728"/>
                </a:moveTo>
                <a:lnTo>
                  <a:pt x="8504" y="67026"/>
                </a:lnTo>
                <a:lnTo>
                  <a:pt x="31694" y="32146"/>
                </a:lnTo>
                <a:lnTo>
                  <a:pt x="66088" y="8626"/>
                </a:lnTo>
                <a:lnTo>
                  <a:pt x="108203" y="0"/>
                </a:lnTo>
                <a:lnTo>
                  <a:pt x="150319" y="8626"/>
                </a:lnTo>
                <a:lnTo>
                  <a:pt x="184713" y="32146"/>
                </a:lnTo>
                <a:lnTo>
                  <a:pt x="207903" y="67026"/>
                </a:lnTo>
                <a:lnTo>
                  <a:pt x="216407" y="109728"/>
                </a:lnTo>
                <a:lnTo>
                  <a:pt x="207903" y="152429"/>
                </a:lnTo>
                <a:lnTo>
                  <a:pt x="184713" y="187309"/>
                </a:lnTo>
                <a:lnTo>
                  <a:pt x="150319" y="210829"/>
                </a:lnTo>
                <a:lnTo>
                  <a:pt x="108203" y="219456"/>
                </a:lnTo>
                <a:lnTo>
                  <a:pt x="66088" y="210829"/>
                </a:lnTo>
                <a:lnTo>
                  <a:pt x="31694" y="187309"/>
                </a:lnTo>
                <a:lnTo>
                  <a:pt x="8504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7"/>
          <p:cNvSpPr/>
          <p:nvPr/>
        </p:nvSpPr>
        <p:spPr>
          <a:xfrm>
            <a:off x="3912108" y="2446047"/>
            <a:ext cx="219455" cy="219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7"/>
          <p:cNvSpPr/>
          <p:nvPr/>
        </p:nvSpPr>
        <p:spPr>
          <a:xfrm>
            <a:off x="391210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10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7"/>
          <p:cNvSpPr/>
          <p:nvPr/>
        </p:nvSpPr>
        <p:spPr>
          <a:xfrm>
            <a:off x="6868668" y="2446047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7"/>
          <p:cNvSpPr/>
          <p:nvPr/>
        </p:nvSpPr>
        <p:spPr>
          <a:xfrm>
            <a:off x="686866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7"/>
          <p:cNvSpPr txBox="1"/>
          <p:nvPr/>
        </p:nvSpPr>
        <p:spPr>
          <a:xfrm>
            <a:off x="940097" y="2736525"/>
            <a:ext cx="1679886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3 dicembre ‘18  </a:t>
            </a:r>
            <a:r>
              <a:rPr lang="en" sz="1800" b="1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Kickoff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7"/>
          <p:cNvSpPr txBox="1"/>
          <p:nvPr/>
        </p:nvSpPr>
        <p:spPr>
          <a:xfrm>
            <a:off x="3691509" y="2725357"/>
            <a:ext cx="1762466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29 Gennaio ‘19</a:t>
            </a:r>
            <a:endParaRPr sz="18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‘Primi passi in R Studio’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7"/>
          <p:cNvSpPr txBox="1"/>
          <p:nvPr/>
        </p:nvSpPr>
        <p:spPr>
          <a:xfrm>
            <a:off x="6669150" y="2736519"/>
            <a:ext cx="2040347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0" u="none" strike="noStrike" cap="none" dirty="0">
                <a:solidFill>
                  <a:srgbClr val="873989"/>
                </a:solidFill>
                <a:sym typeface="Arial"/>
              </a:rPr>
              <a:t>5 Marzo ’19</a:t>
            </a:r>
            <a:endParaRPr dirty="0"/>
          </a:p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‘Manipolare i dati con Tidyverse’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98381" y="3243983"/>
            <a:ext cx="1232240" cy="174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23097" y="3243983"/>
            <a:ext cx="1261101" cy="178430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532;p69"/>
          <p:cNvSpPr/>
          <p:nvPr/>
        </p:nvSpPr>
        <p:spPr>
          <a:xfrm>
            <a:off x="5671020" y="1447537"/>
            <a:ext cx="408431" cy="40792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533;p69"/>
          <p:cNvSpPr/>
          <p:nvPr/>
        </p:nvSpPr>
        <p:spPr>
          <a:xfrm>
            <a:off x="6245870" y="1456401"/>
            <a:ext cx="338328" cy="33791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534;p69"/>
          <p:cNvSpPr/>
          <p:nvPr/>
        </p:nvSpPr>
        <p:spPr>
          <a:xfrm>
            <a:off x="5138447" y="1491129"/>
            <a:ext cx="329184" cy="32877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5360499" y="996391"/>
            <a:ext cx="1008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/>
              <a:t>Follow us</a:t>
            </a:r>
            <a:endParaRPr lang="it-IT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0"/>
          <p:cNvPicPr preferRelativeResize="0"/>
          <p:nvPr/>
        </p:nvPicPr>
        <p:blipFill rotWithShape="1">
          <a:blip r:embed="rId3">
            <a:alphaModFix/>
          </a:blip>
          <a:srcRect r="3110"/>
          <a:stretch/>
        </p:blipFill>
        <p:spPr>
          <a:xfrm>
            <a:off x="2867150" y="0"/>
            <a:ext cx="5498301" cy="50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0"/>
          <p:cNvSpPr txBox="1">
            <a:spLocks noGrp="1"/>
          </p:cNvSpPr>
          <p:nvPr>
            <p:ph type="title"/>
          </p:nvPr>
        </p:nvSpPr>
        <p:spPr>
          <a:xfrm>
            <a:off x="159350" y="4046705"/>
            <a:ext cx="4301400" cy="84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4800" dirty="0" smtClean="0">
                <a:solidFill>
                  <a:schemeClr val="tx1"/>
                </a:solidFill>
              </a:rPr>
              <a:t>Data </a:t>
            </a:r>
            <a:r>
              <a:rPr lang="en" sz="4800" dirty="0">
                <a:solidFill>
                  <a:schemeClr val="tx1"/>
                </a:solidFill>
              </a:rPr>
              <a:t>Science </a:t>
            </a:r>
            <a:endParaRPr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>
            <a:spLocks noGrp="1"/>
          </p:cNvSpPr>
          <p:nvPr>
            <p:ph type="title"/>
          </p:nvPr>
        </p:nvSpPr>
        <p:spPr>
          <a:xfrm>
            <a:off x="467175" y="85225"/>
            <a:ext cx="50559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Millions of data</a:t>
            </a:r>
            <a:endParaRPr dirty="0"/>
          </a:p>
        </p:txBody>
      </p:sp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6775">
            <a:off x="5490148" y="556357"/>
            <a:ext cx="3328125" cy="24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89;p49"/>
          <p:cNvPicPr preferRelativeResize="0"/>
          <p:nvPr/>
        </p:nvPicPr>
        <p:blipFill rotWithShape="1">
          <a:blip r:embed="rId4">
            <a:alphaModFix/>
          </a:blip>
          <a:srcRect t="14777" b="9205"/>
          <a:stretch/>
        </p:blipFill>
        <p:spPr>
          <a:xfrm rot="721478">
            <a:off x="626892" y="1843635"/>
            <a:ext cx="2373750" cy="29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9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392263">
            <a:off x="6433206" y="2667800"/>
            <a:ext cx="2066575" cy="21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91;p49"/>
          <p:cNvPicPr preferRelativeResize="0"/>
          <p:nvPr/>
        </p:nvPicPr>
        <p:blipFill rotWithShape="1">
          <a:blip r:embed="rId6">
            <a:alphaModFix/>
          </a:blip>
          <a:srcRect r="2008"/>
          <a:stretch/>
        </p:blipFill>
        <p:spPr>
          <a:xfrm rot="20975215">
            <a:off x="220405" y="925684"/>
            <a:ext cx="3768618" cy="160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87;p49"/>
          <p:cNvPicPr preferRelativeResize="0"/>
          <p:nvPr/>
        </p:nvPicPr>
        <p:blipFill rotWithShape="1">
          <a:blip r:embed="rId7">
            <a:alphaModFix/>
          </a:blip>
          <a:srcRect r="10120"/>
          <a:stretch/>
        </p:blipFill>
        <p:spPr>
          <a:xfrm>
            <a:off x="2674794" y="2081717"/>
            <a:ext cx="3830276" cy="272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2;p49"/>
          <p:cNvPicPr preferRelativeResize="0"/>
          <p:nvPr/>
        </p:nvPicPr>
        <p:blipFill rotWithShape="1">
          <a:blip r:embed="rId8">
            <a:alphaModFix/>
          </a:blip>
          <a:srcRect t="46675"/>
          <a:stretch/>
        </p:blipFill>
        <p:spPr>
          <a:xfrm>
            <a:off x="2912301" y="771502"/>
            <a:ext cx="3457150" cy="13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445</Words>
  <Application>Microsoft Office PowerPoint</Application>
  <PresentationFormat>Presentazione su schermo (16:9)</PresentationFormat>
  <Paragraphs>123</Paragraphs>
  <Slides>27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27</vt:i4>
      </vt:variant>
    </vt:vector>
  </HeadingPairs>
  <TitlesOfParts>
    <vt:vector size="38" baseType="lpstr">
      <vt:lpstr>Helvetica Neue</vt:lpstr>
      <vt:lpstr>Titillium Web</vt:lpstr>
      <vt:lpstr>Verdana</vt:lpstr>
      <vt:lpstr>Arial</vt:lpstr>
      <vt:lpstr>Courier</vt:lpstr>
      <vt:lpstr>Comfortaa</vt:lpstr>
      <vt:lpstr>Calibri</vt:lpstr>
      <vt:lpstr>R-Ladies Template</vt:lpstr>
      <vt:lpstr>Office Theme</vt:lpstr>
      <vt:lpstr>R-Ladies Template</vt:lpstr>
      <vt:lpstr>R-Ladies Template</vt:lpstr>
      <vt:lpstr>DATA SCIENCE: Cambia la tua vita con i dati</vt:lpstr>
      <vt:lpstr>Chi sono le RLadies?</vt:lpstr>
      <vt:lpstr>La nostra mission è semplice </vt:lpstr>
      <vt:lpstr>Dove siamo oggi?</vt:lpstr>
      <vt:lpstr>R-LADIES  BARI</vt:lpstr>
      <vt:lpstr>Founders of R-Ladies Bari</vt:lpstr>
      <vt:lpstr>Eventi passati</vt:lpstr>
      <vt:lpstr>Data Science </vt:lpstr>
      <vt:lpstr>Millions of data</vt:lpstr>
      <vt:lpstr>Ambiti di applicazione</vt:lpstr>
      <vt:lpstr>Presentazione standard di PowerPoint</vt:lpstr>
      <vt:lpstr>Il Data Scientist Moderno</vt:lpstr>
      <vt:lpstr>Data Science  workflow</vt:lpstr>
      <vt:lpstr>Un mondo di strumenti</vt:lpstr>
      <vt:lpstr>R for Data Science</vt:lpstr>
      <vt:lpstr>Cos’è R</vt:lpstr>
      <vt:lpstr>Presentazione standard di PowerPoint</vt:lpstr>
      <vt:lpstr>Presentazione standard di PowerPoint</vt:lpstr>
      <vt:lpstr>Coding in R</vt:lpstr>
      <vt:lpstr>What RStudio IDE offers </vt:lpstr>
      <vt:lpstr>Cosa faremo?</vt:lpstr>
      <vt:lpstr>WordCloud</vt:lpstr>
      <vt:lpstr>Network di termini</vt:lpstr>
      <vt:lpstr>Preparazione del testo</vt:lpstr>
      <vt:lpstr>WordCloud</vt:lpstr>
      <vt:lpstr>Network dei temini</vt:lpstr>
      <vt:lpstr>Be ready  for the  journey!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SCIENCE: Cambia la tua vita con i dati</dc:title>
  <cp:lastModifiedBy>Giovanna De Vincenzo</cp:lastModifiedBy>
  <cp:revision>29</cp:revision>
  <dcterms:modified xsi:type="dcterms:W3CDTF">2019-03-06T13:56:16Z</dcterms:modified>
</cp:coreProperties>
</file>